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3" r:id="rId3"/>
    <p:sldId id="262" r:id="rId4"/>
    <p:sldId id="260" r:id="rId5"/>
    <p:sldId id="261" r:id="rId6"/>
    <p:sldId id="256" r:id="rId7"/>
    <p:sldId id="265" r:id="rId8"/>
    <p:sldId id="264" r:id="rId9"/>
    <p:sldId id="266" r:id="rId10"/>
    <p:sldId id="257" r:id="rId11"/>
    <p:sldId id="258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97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youtu.be/DH6TqDHV0Bs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youtu.be/jTGWNHa1wIQ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earnenglishkids.britishcouncil.org/short-stories/romeo-and-juliet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Mrsmottier@gmail.com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youtu.be/8xN_89uynqw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youtu.be/QG1ETizQhYc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1DDB46-FE63-504D-8C89-B601657BE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Courtship</a:t>
            </a:r>
            <a:r>
              <a:rPr lang="fr-FR" dirty="0"/>
              <a:t> and </a:t>
            </a:r>
            <a:r>
              <a:rPr lang="fr-FR" dirty="0" err="1"/>
              <a:t>marriage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in </a:t>
            </a:r>
            <a:r>
              <a:rPr lang="fr-FR" dirty="0" err="1"/>
              <a:t>elizabethan</a:t>
            </a:r>
            <a:r>
              <a:rPr lang="fr-FR" dirty="0"/>
              <a:t> times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821149-56F9-7041-B500-8343C18EA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https://youtu.be/yBS-MktwqgI </a:t>
            </a:r>
          </a:p>
          <a:p>
            <a:pPr marL="0" indent="0">
              <a:buNone/>
            </a:pPr>
            <a:endParaRPr lang="fr-FR" dirty="0">
              <a:hlinkClick r:id="rId2"/>
            </a:endParaRPr>
          </a:p>
          <a:p>
            <a:endParaRPr lang="fr-FR" dirty="0">
              <a:hlinkClick r:id="rId2"/>
            </a:endParaRPr>
          </a:p>
          <a:p>
            <a:r>
              <a:rPr lang="fr-FR" dirty="0">
                <a:hlinkClick r:id="rId2"/>
              </a:rPr>
              <a:t>https://youtu.be/DH6TqDHV0Bs</a:t>
            </a:r>
            <a:endParaRPr lang="fr-FR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E2BDB29-981B-954B-9B98-1FD4EAE5752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574"/>
          <a:stretch/>
        </p:blipFill>
        <p:spPr>
          <a:xfrm>
            <a:off x="7358407" y="2583029"/>
            <a:ext cx="2417781" cy="1691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4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69834E-5EEE-4D61-833E-049288964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E5D9BA-46E7-4BFA-9C74-75495BF6F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033D76-5800-44B6-AFE9-EE2106935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2D6F85-FFBA-4F81-AEE5-AAA17CB7A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B31514-E6DF-4357-9EEA-EFB798308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862321-79C7-AD49-A7CB-7CAD922BD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071" y="1584552"/>
            <a:ext cx="9099255" cy="2537251"/>
          </a:xfrm>
        </p:spPr>
        <p:txBody>
          <a:bodyPr anchor="ctr">
            <a:normAutofit/>
          </a:bodyPr>
          <a:lstStyle/>
          <a:p>
            <a:pPr algn="ctr"/>
            <a:r>
              <a:rPr lang="fr-FR" sz="4000">
                <a:solidFill>
                  <a:srgbClr val="454545"/>
                </a:solidFill>
                <a:hlinkClick r:id="rId2"/>
              </a:rPr>
              <a:t>https://youtu.be/jTGWNHa1wIQ</a:t>
            </a:r>
            <a:br>
              <a:rPr lang="fr-FR" sz="4000">
                <a:solidFill>
                  <a:srgbClr val="454545"/>
                </a:solidFill>
              </a:rPr>
            </a:br>
            <a:br>
              <a:rPr lang="fr-FR" sz="4000">
                <a:solidFill>
                  <a:srgbClr val="454545"/>
                </a:solidFill>
              </a:rPr>
            </a:br>
            <a:r>
              <a:rPr lang="fr-FR" sz="4000">
                <a:solidFill>
                  <a:srgbClr val="454545"/>
                </a:solidFill>
              </a:rPr>
              <a:t>An overview of one of many films made…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58C312-CC21-D040-ADEF-2396598D35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5372" y="4133234"/>
            <a:ext cx="9120954" cy="744373"/>
          </a:xfrm>
        </p:spPr>
        <p:txBody>
          <a:bodyPr>
            <a:normAutofit/>
          </a:bodyPr>
          <a:lstStyle/>
          <a:p>
            <a:pPr algn="ctr"/>
            <a:r>
              <a:rPr lang="fr-FR">
                <a:solidFill>
                  <a:schemeClr val="accent1"/>
                </a:solidFill>
              </a:rPr>
              <a:t>Romeo and Juliet trailer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C401D57-600A-4C91-AC9A-14CA1ED6F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12BDC66-00FA-4A3F-9BC7-BE05FF770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797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9D4B225-18E9-4C5B-94D8-2ABE6D16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BB14454-D00C-4958-BB39-F5F9F3ACD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8A657A7-C4E5-425B-98FA-BB817FF7B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8029" y="1847088"/>
            <a:ext cx="352036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re 1">
            <a:extLst>
              <a:ext uri="{FF2B5EF4-FFF2-40B4-BE49-F238E27FC236}">
                <a16:creationId xmlns:a16="http://schemas.microsoft.com/office/drawing/2014/main" id="{87AAF862-C563-134F-B1E9-B5BC5B9282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8030" y="804520"/>
            <a:ext cx="3520367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br>
              <a:rPr lang="en-US" sz="1300"/>
            </a:br>
            <a:br>
              <a:rPr lang="en-US" sz="1300"/>
            </a:br>
            <a:br>
              <a:rPr lang="en-US" sz="1300"/>
            </a:br>
            <a:br>
              <a:rPr lang="en-US" sz="1300"/>
            </a:br>
            <a:endParaRPr lang="en-US" sz="13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1084370-0E70-4003-9787-3490FCC20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B7C66D2-22E8-4E8F-829B-050BFA7C8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7463259" y="583365"/>
            <a:chExt cx="6104330" cy="518192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0B78D6F-1F61-4DBB-8F5A-934BB850D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610433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3EA261D-1F8C-4BE5-8586-3C1CC5CE80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5471354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6509AC33-2444-3642-BDFB-4950D03105A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56" r="6343" b="-3"/>
          <a:stretch/>
        </p:blipFill>
        <p:spPr>
          <a:xfrm>
            <a:off x="1271223" y="1116345"/>
            <a:ext cx="4825148" cy="3866172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9C46E400-54D6-1844-BE33-60C1D28A8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8029" y="2015732"/>
            <a:ext cx="3520368" cy="3450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hlinkClick r:id="rId4"/>
              </a:rPr>
              <a:t>https://learnenglishkids.britishcouncil.org/short-stories/romeo-and-juliet</a:t>
            </a:r>
            <a:endParaRPr lang="en-US"/>
          </a:p>
          <a:p>
            <a:pPr indent="-228600">
              <a:buFont typeface="Arial" panose="020B0604020202020204" pitchFamily="34" charset="0"/>
              <a:buChar char="•"/>
            </a:pPr>
            <a:endParaRPr lang="en-US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/>
              <a:t>This is a simplified video of the story of romeo and juliet…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/>
          </a:p>
        </p:txBody>
      </p:sp>
      <p:pic>
        <p:nvPicPr>
          <p:cNvPr id="37" name="Picture 27">
            <a:extLst>
              <a:ext uri="{FF2B5EF4-FFF2-40B4-BE49-F238E27FC236}">
                <a16:creationId xmlns:a16="http://schemas.microsoft.com/office/drawing/2014/main" id="{3635D2BC-4EDA-4A3E-83BF-035608099B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8" name="Straight Connector 29">
            <a:extLst>
              <a:ext uri="{FF2B5EF4-FFF2-40B4-BE49-F238E27FC236}">
                <a16:creationId xmlns:a16="http://schemas.microsoft.com/office/drawing/2014/main" id="{A3C86EB9-7FA9-42F7-B348-A7FD17436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528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22FE7-5A29-4EF6-B1EF-2CA55748A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192E09-EBC7-416C-B887-DFF915D7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24498D-E084-44BE-A196-CFCE35564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4C12901-9FCC-461E-A64A-89B479123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334CCA5-F5AA-7047-A599-653DFD58C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0612" y="1138228"/>
            <a:ext cx="3793685" cy="38587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Read part one of romeo and juliet</a:t>
            </a:r>
            <a:br>
              <a:rPr lang="en-US" sz="36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36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pages 35-38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00021" y="638300"/>
            <a:ext cx="6409605" cy="4858625"/>
            <a:chOff x="7807230" y="2012810"/>
            <a:chExt cx="3251252" cy="345986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3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9891" y="973636"/>
            <a:ext cx="5769864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343188-9DF4-DE4A-94CE-73B52285B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4483" y="1138228"/>
            <a:ext cx="5440680" cy="38587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</a:rPr>
              <a:t>Do activities on page 34 2 and 3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</a:rPr>
              <a:t>And pages 40-41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</a:rPr>
              <a:t>To be corrected next Friday march 27th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>
              <a:solidFill>
                <a:srgbClr val="000000"/>
              </a:solidFill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30" name="Picture 25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111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46DB78-9176-D34E-ABA3-284BCE74B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F98AA2-0DC7-C34D-B115-337F836A4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Page 32 </a:t>
            </a:r>
            <a:r>
              <a:rPr lang="fr-FR" dirty="0" err="1"/>
              <a:t>activity</a:t>
            </a:r>
            <a:r>
              <a:rPr lang="fr-FR" dirty="0"/>
              <a:t> 1: </a:t>
            </a:r>
          </a:p>
          <a:p>
            <a:r>
              <a:rPr lang="fr-FR" dirty="0"/>
              <a:t>1.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marriage</a:t>
            </a:r>
            <a:r>
              <a:rPr lang="fr-FR" dirty="0"/>
              <a:t> gave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status</a:t>
            </a:r>
            <a:r>
              <a:rPr lang="fr-FR" dirty="0"/>
              <a:t> and </a:t>
            </a:r>
            <a:r>
              <a:rPr lang="fr-FR" dirty="0" err="1"/>
              <a:t>heirs</a:t>
            </a:r>
            <a:r>
              <a:rPr lang="fr-FR" dirty="0"/>
              <a:t>.</a:t>
            </a:r>
          </a:p>
          <a:p>
            <a:r>
              <a:rPr lang="fr-FR" dirty="0"/>
              <a:t>2. At 12.</a:t>
            </a:r>
          </a:p>
          <a:p>
            <a:r>
              <a:rPr lang="fr-FR" dirty="0"/>
              <a:t>3.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obtain</a:t>
            </a:r>
            <a:r>
              <a:rPr lang="fr-FR" dirty="0"/>
              <a:t> </a:t>
            </a:r>
            <a:r>
              <a:rPr lang="fr-FR" dirty="0" err="1"/>
              <a:t>property</a:t>
            </a:r>
            <a:r>
              <a:rPr lang="fr-FR" dirty="0"/>
              <a:t>, money and </a:t>
            </a:r>
            <a:r>
              <a:rPr lang="fr-FR" dirty="0" err="1"/>
              <a:t>useful</a:t>
            </a:r>
            <a:r>
              <a:rPr lang="fr-FR" dirty="0"/>
              <a:t> </a:t>
            </a:r>
            <a:r>
              <a:rPr lang="fr-FR" dirty="0" err="1"/>
              <a:t>friends</a:t>
            </a:r>
            <a:r>
              <a:rPr lang="fr-FR" dirty="0"/>
              <a:t>.</a:t>
            </a:r>
          </a:p>
          <a:p>
            <a:r>
              <a:rPr lang="fr-FR" dirty="0"/>
              <a:t>4. </a:t>
            </a:r>
            <a:r>
              <a:rPr lang="fr-FR" dirty="0" err="1"/>
              <a:t>Courtship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not a promise to </a:t>
            </a:r>
            <a:r>
              <a:rPr lang="fr-FR" dirty="0" err="1"/>
              <a:t>marry</a:t>
            </a:r>
            <a:r>
              <a:rPr lang="fr-FR" dirty="0"/>
              <a:t>. </a:t>
            </a:r>
            <a:r>
              <a:rPr lang="fr-FR" dirty="0" err="1"/>
              <a:t>Bethrothal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binding.</a:t>
            </a:r>
          </a:p>
          <a:p>
            <a:r>
              <a:rPr lang="fr-FR" dirty="0"/>
              <a:t>5.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the </a:t>
            </a:r>
            <a:r>
              <a:rPr lang="fr-FR" dirty="0" err="1"/>
              <a:t>symbol</a:t>
            </a:r>
            <a:r>
              <a:rPr lang="fr-FR" dirty="0"/>
              <a:t> of </a:t>
            </a:r>
            <a:r>
              <a:rPr lang="fr-FR" dirty="0" err="1"/>
              <a:t>fidelity</a:t>
            </a:r>
            <a:r>
              <a:rPr lang="fr-FR" dirty="0"/>
              <a:t>. </a:t>
            </a:r>
          </a:p>
          <a:p>
            <a:r>
              <a:rPr lang="fr-FR" dirty="0"/>
              <a:t>6. </a:t>
            </a:r>
            <a:r>
              <a:rPr lang="fr-FR" dirty="0" err="1"/>
              <a:t>Kiss</a:t>
            </a:r>
            <a:r>
              <a:rPr lang="fr-FR" dirty="0"/>
              <a:t> over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without</a:t>
            </a:r>
            <a:r>
              <a:rPr lang="fr-FR" dirty="0"/>
              <a:t> </a:t>
            </a:r>
            <a:r>
              <a:rPr lang="fr-FR" dirty="0" err="1"/>
              <a:t>knocking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down.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590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718DEC-C6E7-CF4F-BB4D-A8E4FB75D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Corrections page 34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799F9E-ED5C-504F-AB09-DA0A9168B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1. A</a:t>
            </a:r>
          </a:p>
          <a:p>
            <a:r>
              <a:rPr lang="fr-FR" dirty="0"/>
              <a:t>2. B</a:t>
            </a:r>
          </a:p>
          <a:p>
            <a:r>
              <a:rPr lang="fr-FR" dirty="0"/>
              <a:t>3.B</a:t>
            </a:r>
          </a:p>
          <a:p>
            <a:r>
              <a:rPr lang="fr-FR" dirty="0"/>
              <a:t>4. B</a:t>
            </a:r>
          </a:p>
          <a:p>
            <a:r>
              <a:rPr lang="fr-FR" dirty="0"/>
              <a:t>5. A</a:t>
            </a:r>
          </a:p>
          <a:p>
            <a:r>
              <a:rPr lang="fr-FR" dirty="0"/>
              <a:t>6. A</a:t>
            </a:r>
          </a:p>
          <a:p>
            <a:r>
              <a:rPr lang="fr-FR" dirty="0"/>
              <a:t>1. </a:t>
            </a:r>
            <a:r>
              <a:rPr lang="fr-FR" dirty="0" err="1"/>
              <a:t>enemy</a:t>
            </a:r>
            <a:r>
              <a:rPr lang="fr-FR" dirty="0"/>
              <a:t> 2. </a:t>
            </a:r>
            <a:r>
              <a:rPr lang="fr-FR" dirty="0" err="1"/>
              <a:t>niece</a:t>
            </a:r>
            <a:r>
              <a:rPr lang="fr-FR" dirty="0"/>
              <a:t> 3. cousin 4. </a:t>
            </a:r>
            <a:r>
              <a:rPr lang="fr-FR" dirty="0" err="1"/>
              <a:t>guard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728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344EE0-B841-2A41-B411-2D58425EC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Corrections pages 40-41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2AB5B-7B32-DF44-BDE5-C9108F0B6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Activity 1</a:t>
            </a:r>
          </a:p>
          <a:p>
            <a:r>
              <a:rPr lang="fr-FR" dirty="0"/>
              <a:t>1.M 2. J 3. H 4. B 5. A 6. C 7. F 8. L 9. N 10. I 11. O 12. K 13. G 14. D 15. E</a:t>
            </a:r>
          </a:p>
          <a:p>
            <a:r>
              <a:rPr lang="fr-FR" dirty="0"/>
              <a:t>Activity 2: open </a:t>
            </a:r>
            <a:r>
              <a:rPr lang="fr-FR" dirty="0" err="1"/>
              <a:t>answers</a:t>
            </a:r>
            <a:r>
              <a:rPr lang="fr-FR" dirty="0"/>
              <a:t> </a:t>
            </a:r>
          </a:p>
          <a:p>
            <a:r>
              <a:rPr lang="fr-FR" dirty="0"/>
              <a:t>Activity 3: 1. of 2. in 3. of 4. about 5. of 6. to </a:t>
            </a:r>
          </a:p>
        </p:txBody>
      </p:sp>
    </p:spTree>
    <p:extLst>
      <p:ext uri="{BB962C8B-B14F-4D97-AF65-F5344CB8AC3E}">
        <p14:creationId xmlns:p14="http://schemas.microsoft.com/office/powerpoint/2010/main" val="3730157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BEB841-6175-324B-A0B6-57239DDAB0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Part 2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89321A-BD61-9A41-967E-354B3069A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390094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Page 42</a:t>
            </a:r>
          </a:p>
          <a:p>
            <a:r>
              <a:rPr lang="fr-FR" dirty="0" err="1"/>
              <a:t>Send</a:t>
            </a:r>
            <a:r>
              <a:rPr lang="fr-FR" dirty="0"/>
              <a:t> me a ‘</a:t>
            </a:r>
            <a:r>
              <a:rPr lang="fr-FR" dirty="0" err="1"/>
              <a:t>virtual</a:t>
            </a:r>
            <a:r>
              <a:rPr lang="fr-FR" dirty="0"/>
              <a:t> </a:t>
            </a:r>
            <a:r>
              <a:rPr lang="fr-FR" dirty="0" err="1"/>
              <a:t>postcard</a:t>
            </a:r>
            <a:r>
              <a:rPr lang="fr-FR" dirty="0"/>
              <a:t>’ </a:t>
            </a:r>
            <a:r>
              <a:rPr lang="fr-FR" b="1" dirty="0"/>
              <a:t>OR</a:t>
            </a:r>
            <a:r>
              <a:rPr lang="fr-FR" dirty="0"/>
              <a:t>  </a:t>
            </a:r>
            <a:r>
              <a:rPr lang="fr-FR" dirty="0" err="1"/>
              <a:t>voice</a:t>
            </a:r>
            <a:r>
              <a:rPr lang="fr-FR" dirty="0"/>
              <a:t> message </a:t>
            </a:r>
            <a:r>
              <a:rPr lang="fr-FR" dirty="0" err="1"/>
              <a:t>from</a:t>
            </a:r>
            <a:r>
              <a:rPr lang="fr-FR" dirty="0"/>
              <a:t>  </a:t>
            </a:r>
            <a:r>
              <a:rPr lang="fr-FR" dirty="0" err="1"/>
              <a:t>Verona</a:t>
            </a:r>
            <a:r>
              <a:rPr lang="fr-FR" dirty="0"/>
              <a:t> to </a:t>
            </a:r>
            <a:r>
              <a:rPr lang="fr-FR" dirty="0">
                <a:hlinkClick r:id="rId2"/>
              </a:rPr>
              <a:t>Mrsmottier@gmail.com</a:t>
            </a:r>
            <a:r>
              <a:rPr lang="fr-FR" dirty="0"/>
              <a:t> for </a:t>
            </a:r>
            <a:r>
              <a:rPr lang="fr-FR" dirty="0" err="1"/>
              <a:t>next</a:t>
            </a:r>
            <a:r>
              <a:rPr lang="fr-FR" dirty="0"/>
              <a:t> Friday </a:t>
            </a:r>
            <a:r>
              <a:rPr lang="fr-FR" dirty="0" err="1"/>
              <a:t>following</a:t>
            </a:r>
            <a:r>
              <a:rPr lang="fr-FR" dirty="0"/>
              <a:t> the </a:t>
            </a:r>
            <a:r>
              <a:rPr lang="fr-FR" dirty="0" err="1"/>
              <a:t>ideas</a:t>
            </a:r>
            <a:r>
              <a:rPr lang="fr-FR" dirty="0"/>
              <a:t> on page 42. </a:t>
            </a:r>
          </a:p>
          <a:p>
            <a:r>
              <a:rPr lang="fr-FR" dirty="0"/>
              <a:t>If </a:t>
            </a:r>
            <a:r>
              <a:rPr lang="fr-FR" dirty="0" err="1"/>
              <a:t>you</a:t>
            </a:r>
            <a:r>
              <a:rPr lang="fr-FR" dirty="0"/>
              <a:t> are </a:t>
            </a:r>
            <a:r>
              <a:rPr lang="fr-FR" dirty="0" err="1"/>
              <a:t>interested</a:t>
            </a:r>
            <a:r>
              <a:rPr lang="fr-FR" dirty="0"/>
              <a:t> in </a:t>
            </a:r>
            <a:r>
              <a:rPr lang="fr-FR" dirty="0" err="1"/>
              <a:t>Verona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check out the internet </a:t>
            </a:r>
            <a:r>
              <a:rPr lang="fr-FR" dirty="0" err="1"/>
              <a:t>project</a:t>
            </a:r>
            <a:r>
              <a:rPr lang="fr-FR" dirty="0"/>
              <a:t> on page 43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8257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E979DD-690E-8D4B-A113-75F38D363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 </a:t>
            </a:r>
            <a:r>
              <a:rPr lang="fr-FR" dirty="0" err="1"/>
              <a:t>two</a:t>
            </a:r>
            <a:r>
              <a:rPr lang="fr-FR" dirty="0"/>
              <a:t> : </a:t>
            </a:r>
            <a:r>
              <a:rPr lang="fr-FR" dirty="0" err="1"/>
              <a:t>read</a:t>
            </a:r>
            <a:r>
              <a:rPr lang="fr-FR" dirty="0"/>
              <a:t> pages 45-48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155555-80C7-0D43-BDF0-A8A2FE8BE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62044"/>
          </a:xfrm>
        </p:spPr>
        <p:txBody>
          <a:bodyPr/>
          <a:lstStyle/>
          <a:p>
            <a:r>
              <a:rPr lang="fr-FR" b="1" i="1" dirty="0" err="1"/>
              <a:t>While</a:t>
            </a:r>
            <a:r>
              <a:rPr lang="fr-FR" b="1" i="1" dirty="0"/>
              <a:t> </a:t>
            </a:r>
            <a:r>
              <a:rPr lang="fr-FR" b="1" i="1" dirty="0" err="1"/>
              <a:t>you</a:t>
            </a:r>
            <a:r>
              <a:rPr lang="fr-FR" b="1" i="1" dirty="0"/>
              <a:t> </a:t>
            </a:r>
            <a:r>
              <a:rPr lang="fr-FR" b="1" i="1" dirty="0" err="1"/>
              <a:t>read</a:t>
            </a:r>
            <a:r>
              <a:rPr lang="fr-FR" b="1" i="1" dirty="0"/>
              <a:t>, </a:t>
            </a:r>
            <a:r>
              <a:rPr lang="fr-FR" b="1" i="1" dirty="0" err="1"/>
              <a:t>think</a:t>
            </a:r>
            <a:r>
              <a:rPr lang="fr-FR" b="1" i="1" dirty="0"/>
              <a:t> about </a:t>
            </a:r>
          </a:p>
          <a:p>
            <a:r>
              <a:rPr lang="fr-FR" dirty="0"/>
              <a:t>How Romeo must </a:t>
            </a:r>
            <a:r>
              <a:rPr lang="fr-FR" dirty="0" err="1"/>
              <a:t>feel</a:t>
            </a:r>
            <a:r>
              <a:rPr lang="fr-FR" dirty="0"/>
              <a:t>…</a:t>
            </a:r>
          </a:p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did</a:t>
            </a:r>
            <a:r>
              <a:rPr lang="fr-FR" dirty="0"/>
              <a:t> EXILE </a:t>
            </a:r>
            <a:r>
              <a:rPr lang="fr-FR" dirty="0" err="1"/>
              <a:t>mean</a:t>
            </a:r>
            <a:r>
              <a:rPr lang="fr-FR" dirty="0"/>
              <a:t> in the 1500’s…</a:t>
            </a:r>
          </a:p>
          <a:p>
            <a:r>
              <a:rPr lang="fr-FR" dirty="0" err="1"/>
              <a:t>Why</a:t>
            </a:r>
            <a:r>
              <a:rPr lang="fr-FR" dirty="0"/>
              <a:t> the parents are </a:t>
            </a:r>
            <a:r>
              <a:rPr lang="fr-FR" dirty="0" err="1"/>
              <a:t>angry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daughter</a:t>
            </a:r>
            <a:r>
              <a:rPr lang="fr-FR" dirty="0"/>
              <a:t>…</a:t>
            </a:r>
          </a:p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did</a:t>
            </a:r>
            <a:r>
              <a:rPr lang="fr-FR" dirty="0"/>
              <a:t> Juliet drink and </a:t>
            </a:r>
            <a:r>
              <a:rPr lang="fr-FR" dirty="0" err="1"/>
              <a:t>why</a:t>
            </a:r>
            <a:r>
              <a:rPr lang="fr-FR" dirty="0"/>
              <a:t>…</a:t>
            </a:r>
          </a:p>
          <a:p>
            <a:r>
              <a:rPr lang="fr-FR" dirty="0" err="1"/>
              <a:t>Why</a:t>
            </a:r>
            <a:r>
              <a:rPr lang="fr-FR" dirty="0"/>
              <a:t> Romeo </a:t>
            </a:r>
            <a:r>
              <a:rPr lang="fr-FR" dirty="0" err="1"/>
              <a:t>bought</a:t>
            </a:r>
            <a:r>
              <a:rPr lang="fr-FR" dirty="0"/>
              <a:t> poison…</a:t>
            </a:r>
          </a:p>
          <a:p>
            <a:r>
              <a:rPr lang="fr-FR" dirty="0" err="1"/>
              <a:t>Why</a:t>
            </a:r>
            <a:r>
              <a:rPr lang="fr-FR" dirty="0"/>
              <a:t> Juliet </a:t>
            </a:r>
            <a:r>
              <a:rPr lang="fr-FR" dirty="0" err="1"/>
              <a:t>reacted</a:t>
            </a:r>
            <a:r>
              <a:rPr lang="fr-FR" dirty="0"/>
              <a:t> the </a:t>
            </a:r>
            <a:r>
              <a:rPr lang="fr-FR" dirty="0" err="1"/>
              <a:t>way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did</a:t>
            </a:r>
            <a:r>
              <a:rPr lang="fr-FR" dirty="0"/>
              <a:t>…</a:t>
            </a:r>
          </a:p>
          <a:p>
            <a:r>
              <a:rPr lang="fr-FR" dirty="0" err="1"/>
              <a:t>What</a:t>
            </a:r>
            <a:r>
              <a:rPr lang="fr-FR" dirty="0"/>
              <a:t> good came out of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tragic</a:t>
            </a:r>
            <a:r>
              <a:rPr lang="fr-FR" dirty="0"/>
              <a:t> situation…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5273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3ABA5-45CF-1F47-B31F-D7B849F94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Answer</a:t>
            </a:r>
            <a:r>
              <a:rPr lang="fr-FR" dirty="0"/>
              <a:t> the questions on pages 50 and 51 for </a:t>
            </a:r>
            <a:r>
              <a:rPr lang="fr-FR" dirty="0" err="1"/>
              <a:t>next</a:t>
            </a:r>
            <a:r>
              <a:rPr lang="fr-FR" dirty="0"/>
              <a:t> Friday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AA86B4-3067-1140-8845-5260A6835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/>
              <a:t>At the end of the course, </a:t>
            </a:r>
            <a:r>
              <a:rPr lang="fr-FR" sz="3200" dirty="0" err="1"/>
              <a:t>there</a:t>
            </a:r>
            <a:r>
              <a:rPr lang="fr-FR" sz="3200" dirty="0"/>
              <a:t> </a:t>
            </a:r>
            <a:r>
              <a:rPr lang="fr-FR" sz="3200" dirty="0" err="1"/>
              <a:t>will</a:t>
            </a:r>
            <a:r>
              <a:rPr lang="fr-FR" sz="3200" dirty="0"/>
              <a:t> </a:t>
            </a:r>
            <a:r>
              <a:rPr lang="fr-FR" sz="3200" dirty="0" err="1"/>
              <a:t>be</a:t>
            </a:r>
            <a:r>
              <a:rPr lang="fr-FR" sz="3200" dirty="0"/>
              <a:t> a TS on the stories </a:t>
            </a:r>
            <a:r>
              <a:rPr lang="fr-FR" sz="3200" dirty="0" err="1"/>
              <a:t>we</a:t>
            </a:r>
            <a:r>
              <a:rPr lang="fr-FR" sz="3200" dirty="0"/>
              <a:t> have </a:t>
            </a:r>
            <a:r>
              <a:rPr lang="fr-FR" sz="3200" dirty="0" err="1"/>
              <a:t>read</a:t>
            </a:r>
            <a:r>
              <a:rPr lang="fr-FR" sz="3200" dirty="0"/>
              <a:t> (</a:t>
            </a:r>
            <a:r>
              <a:rPr lang="fr-FR" sz="3200" dirty="0" err="1"/>
              <a:t>reading</a:t>
            </a:r>
            <a:r>
              <a:rPr lang="fr-FR" sz="3200" dirty="0"/>
              <a:t> </a:t>
            </a:r>
            <a:r>
              <a:rPr lang="fr-FR" sz="3200" dirty="0" err="1"/>
              <a:t>comprehension</a:t>
            </a:r>
            <a:r>
              <a:rPr lang="fr-FR" sz="3200" dirty="0"/>
              <a:t>, </a:t>
            </a:r>
            <a:r>
              <a:rPr lang="fr-FR" sz="3200" dirty="0" err="1"/>
              <a:t>writing</a:t>
            </a:r>
            <a:r>
              <a:rPr lang="fr-FR" sz="3200" dirty="0"/>
              <a:t> and </a:t>
            </a:r>
            <a:r>
              <a:rPr lang="fr-FR" sz="3200" dirty="0" err="1"/>
              <a:t>speaking</a:t>
            </a:r>
            <a:r>
              <a:rPr lang="fr-FR" sz="3200" dirty="0"/>
              <a:t>). </a:t>
            </a:r>
          </a:p>
          <a:p>
            <a:pPr marL="0" indent="0">
              <a:buNone/>
            </a:pPr>
            <a:r>
              <a:rPr lang="fr-FR" sz="3200" dirty="0" err="1"/>
              <a:t>Please</a:t>
            </a:r>
            <a:r>
              <a:rPr lang="fr-FR" sz="3200" dirty="0"/>
              <a:t> </a:t>
            </a:r>
            <a:r>
              <a:rPr lang="fr-FR" sz="3200" dirty="0" err="1"/>
              <a:t>read</a:t>
            </a:r>
            <a:r>
              <a:rPr lang="fr-FR" sz="3200" dirty="0"/>
              <a:t> and </a:t>
            </a:r>
            <a:r>
              <a:rPr lang="fr-FR" sz="3200" dirty="0" err="1"/>
              <a:t>answer</a:t>
            </a:r>
            <a:r>
              <a:rPr lang="fr-FR" sz="3200" dirty="0"/>
              <a:t> the questions </a:t>
            </a:r>
            <a:r>
              <a:rPr lang="fr-FR" sz="3200" dirty="0" err="1"/>
              <a:t>every</a:t>
            </a:r>
            <a:r>
              <a:rPr lang="fr-FR" sz="3200" dirty="0"/>
              <a:t> </a:t>
            </a:r>
            <a:r>
              <a:rPr lang="fr-FR" sz="3200" dirty="0" err="1"/>
              <a:t>week</a:t>
            </a:r>
            <a:r>
              <a:rPr lang="fr-FR" sz="3200" dirty="0"/>
              <a:t>. </a:t>
            </a:r>
          </a:p>
          <a:p>
            <a:pPr marL="0" indent="0">
              <a:buNone/>
            </a:pPr>
            <a:r>
              <a:rPr lang="fr-FR" sz="3200" dirty="0"/>
              <a:t>If </a:t>
            </a:r>
            <a:r>
              <a:rPr lang="fr-FR" sz="3200" dirty="0" err="1"/>
              <a:t>you</a:t>
            </a:r>
            <a:r>
              <a:rPr lang="fr-FR" sz="3200" dirty="0"/>
              <a:t> are </a:t>
            </a:r>
            <a:r>
              <a:rPr lang="fr-FR" sz="3200" dirty="0" err="1"/>
              <a:t>motivated</a:t>
            </a:r>
            <a:r>
              <a:rPr lang="fr-FR" sz="3200" dirty="0"/>
              <a:t>, do page 52…(not </a:t>
            </a:r>
            <a:r>
              <a:rPr lang="fr-FR" sz="3200" dirty="0" err="1"/>
              <a:t>obligatory</a:t>
            </a:r>
            <a:r>
              <a:rPr lang="fr-FR" sz="3200" dirty="0"/>
              <a:t>)</a:t>
            </a:r>
          </a:p>
          <a:p>
            <a:pPr marL="0" indent="0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115693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63C853E-3842-4594-86A9-051FFAF4D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591CDC5-6B61-4116-B3B5-0FF42B6E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5B08984-5BEB-422F-A364-2B41E6A51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8F413B1-54E0-4B16-92AB-1CC5C7D64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6B7B4C0-8C15-46E4-8A31-F7279A6C0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2BF81F4-9BAB-460D-92B1-C28DA1A93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D637BF0-FA28-064C-ABDF-E7501671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0712" y="1474970"/>
            <a:ext cx="5533666" cy="315274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This is excellent practice for next year…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830F693-25C2-463E-BD46-7747B973B6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8" y="482170"/>
            <a:ext cx="4074533" cy="5149101"/>
            <a:chOff x="7463259" y="583365"/>
            <a:chExt cx="4074533" cy="5181928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77BD3E6-8467-4751-981C-022B81C8C3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4074533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5948BE6-C29F-480C-B514-CAC7F0A1F6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345028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Espace réservé pour une image  5">
            <a:extLst>
              <a:ext uri="{FF2B5EF4-FFF2-40B4-BE49-F238E27FC236}">
                <a16:creationId xmlns:a16="http://schemas.microsoft.com/office/drawing/2014/main" id="{A282219D-A6B2-4642-903D-B26F3294FEE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/>
          <a:srcRect t="3109" r="1" b="1"/>
          <a:stretch/>
        </p:blipFill>
        <p:spPr>
          <a:xfrm>
            <a:off x="1271223" y="1116344"/>
            <a:ext cx="2799102" cy="386617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7B49B09-1A5B-4ED0-AEDF-47EA1B231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E5C965C-774D-422E-B6BA-A1E5BF944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66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B2802DF-8B53-4E79-95CC-E0EB0CEBB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E70F0B-6649-4094-9B4C-EFB37C6A3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F82D03E-E75A-D943-86DF-4BFFFDEBA3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6729" y="4459039"/>
            <a:ext cx="8643011" cy="551528"/>
          </a:xfrm>
        </p:spPr>
        <p:txBody>
          <a:bodyPr>
            <a:normAutofit/>
          </a:bodyPr>
          <a:lstStyle/>
          <a:p>
            <a:endParaRPr lang="fr-FR" sz="360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8197DE-AEE4-9C42-9CB1-ED7F1B53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6729" y="5016709"/>
            <a:ext cx="8643011" cy="457219"/>
          </a:xfrm>
        </p:spPr>
        <p:txBody>
          <a:bodyPr>
            <a:normAutofit/>
          </a:bodyPr>
          <a:lstStyle/>
          <a:p>
            <a:endParaRPr lang="fr-FR"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DEB0789-A9B0-403A-A5C2-10EDAE179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15625" y="323838"/>
            <a:ext cx="6127985" cy="3652791"/>
            <a:chOff x="3015625" y="323838"/>
            <a:chExt cx="6127985" cy="365279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7558B67-DB7E-40A8-87C4-F7EF592312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15625" y="323838"/>
              <a:ext cx="6127985" cy="365279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3BB4F63-DEAC-46ED-B604-F21B202D1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38453" y="647445"/>
              <a:ext cx="5482958" cy="3002215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17">
            <a:extLst>
              <a:ext uri="{FF2B5EF4-FFF2-40B4-BE49-F238E27FC236}">
                <a16:creationId xmlns:a16="http://schemas.microsoft.com/office/drawing/2014/main" id="{CFC7B1EF-D751-4A86-B2A8-689E47E5C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01876" y="806495"/>
            <a:ext cx="5143250" cy="2678774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29F1BA5-F63C-6C45-8F81-218E2C467B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3899" y="1278460"/>
            <a:ext cx="3424202" cy="1449082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3CE0BDB-6EF4-4788-A9EA-9F9AEE879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76728" y="5027185"/>
            <a:ext cx="86430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0230B863-E149-4436-9966-083284D14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A9C3450-A86E-4F61-A209-464E80F5B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77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0D538E3-E398-824D-A0B2-4D71FE7EE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9883" y="244123"/>
            <a:ext cx="2349500" cy="34671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063FC251-6F52-564F-9A1B-9B00226C59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339" y="2616201"/>
            <a:ext cx="2349500" cy="34671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F8154A0-272C-4E4D-9D9C-AC7F00BE1E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094" y="198965"/>
            <a:ext cx="4025900" cy="20193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6F65802-CE18-4348-9C12-3C06D353F3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23261" y="1742723"/>
            <a:ext cx="2070100" cy="39370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60374DE3-D2A0-9249-BF19-7B3D991843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8622" y="2334685"/>
            <a:ext cx="24511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18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28B62D9-2A7A-3243-95F8-47F679E32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301" y="1474969"/>
            <a:ext cx="2823919" cy="1868760"/>
          </a:xfrm>
        </p:spPr>
        <p:txBody>
          <a:bodyPr>
            <a:normAutofit/>
          </a:bodyPr>
          <a:lstStyle/>
          <a:p>
            <a:endParaRPr lang="fr-FR" sz="360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BCE089-06D8-5D4B-A47E-BC95C6EAF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302" y="3531204"/>
            <a:ext cx="2823919" cy="161064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fr-CH" sz="1100"/>
              <a:t>the symbol of the House of Tudor</a:t>
            </a:r>
          </a:p>
          <a:p>
            <a:pPr>
              <a:lnSpc>
                <a:spcPct val="110000"/>
              </a:lnSpc>
            </a:pPr>
            <a:r>
              <a:rPr lang="fr-CH" sz="1100"/>
              <a:t>Elizabeth descends from it </a:t>
            </a:r>
          </a:p>
          <a:p>
            <a:pPr>
              <a:lnSpc>
                <a:spcPct val="110000"/>
              </a:lnSpc>
            </a:pPr>
            <a:r>
              <a:rPr lang="fr-CH" sz="1100"/>
              <a:t>It unifies the lineage of the white rose of York and the red rose of Lancaster.</a:t>
            </a:r>
            <a:endParaRPr lang="fr-FR" sz="11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78F9224-3B55-2948-A207-93CB4A8A5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6747" y="1116345"/>
            <a:ext cx="3866172" cy="386617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250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20CAB7F-442F-3743-BDA9-B10A4D658ADA}"/>
              </a:ext>
            </a:extLst>
          </p:cNvPr>
          <p:cNvSpPr/>
          <p:nvPr/>
        </p:nvSpPr>
        <p:spPr>
          <a:xfrm>
            <a:off x="3048000" y="751344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She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loved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clothers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and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was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very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fashionable.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She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owned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at least 2,000 pairs of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gloves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.</a:t>
            </a:r>
          </a:p>
          <a:p>
            <a:pPr marL="285750" indent="-285750">
              <a:buFont typeface="Wingdings" pitchFamily="2" charset="2"/>
              <a:buChar char="v"/>
            </a:pPr>
            <a:endParaRPr lang="fr-CH" sz="2400" b="1" dirty="0">
              <a:solidFill>
                <a:srgbClr val="26323E"/>
              </a:solidFill>
              <a:latin typeface="freight-text-pro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She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started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wearing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make-up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after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she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had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smallpox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in 1562 and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she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had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a lot of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scars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. </a:t>
            </a:r>
            <a:br>
              <a:rPr lang="fr-CH" sz="2400" dirty="0">
                <a:solidFill>
                  <a:srgbClr val="26323E"/>
                </a:solidFill>
                <a:latin typeface="freight-text-pro"/>
              </a:rPr>
            </a:br>
            <a:endParaRPr lang="fr-CH" sz="2400" dirty="0">
              <a:solidFill>
                <a:srgbClr val="26323E"/>
              </a:solidFill>
              <a:latin typeface="freight-text-pro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She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started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wearing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make-up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with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white lead and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vinegar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and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this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poisoned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dirty="0" err="1">
                <a:solidFill>
                  <a:srgbClr val="26323E"/>
                </a:solidFill>
                <a:latin typeface="freight-text-pro"/>
              </a:rPr>
              <a:t>her</a:t>
            </a:r>
            <a:r>
              <a:rPr lang="fr-CH" sz="2400" dirty="0">
                <a:solidFill>
                  <a:srgbClr val="26323E"/>
                </a:solidFill>
                <a:latin typeface="freight-text-pro"/>
              </a:rPr>
              <a:t> over. </a:t>
            </a:r>
          </a:p>
          <a:p>
            <a:pPr marL="285750" indent="-285750">
              <a:buFont typeface="Wingdings" pitchFamily="2" charset="2"/>
              <a:buChar char="v"/>
            </a:pPr>
            <a:endParaRPr lang="fr-CH" sz="2400" b="1" dirty="0">
              <a:solidFill>
                <a:srgbClr val="26323E"/>
              </a:solidFill>
              <a:latin typeface="freight-text-pro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Keeping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their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teeth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clean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was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very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difficult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and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she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ended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up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having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rotten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teeth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and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her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cheeks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started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to ‘cave in’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so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she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‘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stuffed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’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clothes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into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her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cheeks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to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fill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out </a:t>
            </a:r>
            <a:r>
              <a:rPr lang="fr-CH" sz="2400" b="1" dirty="0" err="1">
                <a:solidFill>
                  <a:srgbClr val="26323E"/>
                </a:solidFill>
                <a:latin typeface="freight-text-pro"/>
              </a:rPr>
              <a:t>her</a:t>
            </a:r>
            <a:r>
              <a:rPr lang="fr-CH" sz="2400" b="1" dirty="0">
                <a:solidFill>
                  <a:srgbClr val="26323E"/>
                </a:solidFill>
                <a:latin typeface="freight-text-pro"/>
              </a:rPr>
              <a:t> face. </a:t>
            </a:r>
            <a:br>
              <a:rPr lang="fr-CH" sz="2400" dirty="0"/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483186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0C74CD3-A7BA-4F2E-BC3B-C9E8353C9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965C84-D76E-4618-9E0B-CD6F15D10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EB86B7-3B91-9045-8BC1-D90E591293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71407" y="3103464"/>
            <a:ext cx="2848300" cy="2282000"/>
          </a:xfrm>
        </p:spPr>
        <p:txBody>
          <a:bodyPr>
            <a:normAutofit/>
          </a:bodyPr>
          <a:lstStyle/>
          <a:p>
            <a:r>
              <a:rPr lang="fr-FR" sz="1600"/>
              <a:t>Elizabeth marries england</a:t>
            </a:r>
          </a:p>
          <a:p>
            <a:r>
              <a:rPr lang="fr-FR" sz="1600"/>
              <a:t>She was known as ‘the virgin queen’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AEC266-7735-48E3-ADBD-EC9024CF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56" y="481108"/>
            <a:ext cx="7508096" cy="5150164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9190E8-5D18-4262-9BCD-ED6E6DB6E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9284" y="646746"/>
            <a:ext cx="7178040" cy="4818888"/>
          </a:xfrm>
          <a:prstGeom prst="rect">
            <a:avLst/>
          </a:prstGeom>
          <a:gradFill>
            <a:gsLst>
              <a:gs pos="0">
                <a:srgbClr val="DADADA"/>
              </a:gs>
              <a:gs pos="100000">
                <a:srgbClr val="FFFFFE"/>
              </a:gs>
            </a:gsLst>
            <a:lin ang="16200000" scaled="0"/>
          </a:gradFill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8210C6-EC0C-4277-ACE3-B3BFB1E294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9324" y="966786"/>
            <a:ext cx="6537960" cy="4178808"/>
          </a:xfrm>
          <a:prstGeom prst="rect">
            <a:avLst/>
          </a:prstGeom>
          <a:solidFill>
            <a:srgbClr val="FFFFFE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DA61481-9EB1-4F48-9BE2-3607C228F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0039" y="1155806"/>
            <a:ext cx="6116531" cy="3800769"/>
          </a:xfrm>
        </p:spPr>
        <p:txBody>
          <a:bodyPr anchor="ctr">
            <a:normAutofit/>
          </a:bodyPr>
          <a:lstStyle/>
          <a:p>
            <a:pPr algn="ctr"/>
            <a:r>
              <a:rPr lang="fr-FR" sz="2800">
                <a:solidFill>
                  <a:srgbClr val="000000"/>
                </a:solidFill>
                <a:hlinkClick r:id="rId2"/>
              </a:rPr>
              <a:t>https://youtu.be/8xN_89uynqw</a:t>
            </a:r>
            <a:br>
              <a:rPr lang="fr-FR" sz="2800">
                <a:solidFill>
                  <a:srgbClr val="000000"/>
                </a:solidFill>
              </a:rPr>
            </a:br>
            <a:endParaRPr lang="fr-FR" sz="2800">
              <a:solidFill>
                <a:srgbClr val="000000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7705AC7-A0E4-4672-9669-A00D64BC8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0960" y="3056721"/>
            <a:ext cx="284442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18CD888-FFE1-4CD1-A6BF-44D1EFEA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E1F61204-3411-4FA8-A4B1-FC1FBF13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404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9B580F-4F30-484E-9F2E-F01611BC3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635620"/>
            <a:ext cx="8637073" cy="2691176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4000" dirty="0"/>
            </a:br>
            <a:br>
              <a:rPr lang="fr-FR" sz="4000" dirty="0"/>
            </a:br>
            <a:br>
              <a:rPr lang="fr-FR" sz="4000" dirty="0"/>
            </a:br>
            <a:br>
              <a:rPr lang="fr-FR" sz="4000" dirty="0"/>
            </a:br>
            <a:r>
              <a:rPr lang="fr-FR" sz="4000" dirty="0" err="1"/>
              <a:t>Courtship</a:t>
            </a:r>
            <a:r>
              <a:rPr lang="fr-FR" sz="4000" dirty="0"/>
              <a:t> and </a:t>
            </a:r>
            <a:r>
              <a:rPr lang="fr-FR" sz="4000" dirty="0" err="1"/>
              <a:t>marriage</a:t>
            </a:r>
            <a:r>
              <a:rPr lang="fr-FR" sz="4000" dirty="0"/>
              <a:t> </a:t>
            </a:r>
            <a:r>
              <a:rPr lang="fr-FR" sz="4000" i="1" dirty="0">
                <a:solidFill>
                  <a:srgbClr val="FF0000"/>
                </a:solidFill>
              </a:rPr>
              <a:t>in </a:t>
            </a:r>
            <a:r>
              <a:rPr lang="fr-FR" sz="4000" i="1" dirty="0" err="1">
                <a:solidFill>
                  <a:srgbClr val="FF0000"/>
                </a:solidFill>
              </a:rPr>
              <a:t>Elizabethan</a:t>
            </a:r>
            <a:r>
              <a:rPr lang="fr-FR" sz="4000" i="1" dirty="0">
                <a:solidFill>
                  <a:srgbClr val="FF0000"/>
                </a:solidFill>
              </a:rPr>
              <a:t> times</a:t>
            </a:r>
            <a:br>
              <a:rPr lang="fr-FR" sz="4000" i="1" dirty="0">
                <a:solidFill>
                  <a:srgbClr val="FF0000"/>
                </a:solidFill>
              </a:rPr>
            </a:br>
            <a:br>
              <a:rPr lang="fr-FR" sz="4000" i="1" dirty="0">
                <a:solidFill>
                  <a:srgbClr val="FF0000"/>
                </a:solidFill>
              </a:rPr>
            </a:br>
            <a:endParaRPr lang="fr-FR" sz="4000" i="1" dirty="0">
              <a:solidFill>
                <a:srgbClr val="FF000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156812-1481-214C-9544-687E9C045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/>
          <a:lstStyle/>
          <a:p>
            <a:r>
              <a:rPr lang="fr-FR"/>
              <a:t>Read pages 29-32 in Shakespeare in love</a:t>
            </a:r>
          </a:p>
          <a:p>
            <a:r>
              <a:rPr lang="fr-FR"/>
              <a:t>Answer the questions on page 32 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C340C86-103F-F846-937E-79F56E2043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9577" y="3728409"/>
            <a:ext cx="2835275" cy="21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931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80457C5-7BF7-6746-B8BF-33897A077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9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2000"/>
              <a:t>The tragedy of romeo and juliet</a:t>
            </a:r>
            <a:br>
              <a:rPr lang="en-US" sz="2000"/>
            </a:br>
            <a:r>
              <a:rPr lang="en-US" sz="2000"/>
              <a:t>read about the characters  page 34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22BA88C-5BAE-FE40-8193-74C0217986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2385" y="1116345"/>
            <a:ext cx="5154896" cy="386617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112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10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2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3CB2A1D-2095-0240-811F-6C07D4D03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616" y="962902"/>
            <a:ext cx="4176384" cy="2380828"/>
          </a:xfrm>
        </p:spPr>
        <p:txBody>
          <a:bodyPr>
            <a:normAutofit/>
          </a:bodyPr>
          <a:lstStyle/>
          <a:p>
            <a:r>
              <a:rPr lang="fr-FR" sz="3000"/>
              <a:t>The city of verona in northern italy where the famous balcony is…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4ABCF7-774D-1349-991F-AE5EC7D87F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617" y="3531204"/>
            <a:ext cx="4171479" cy="1610643"/>
          </a:xfrm>
        </p:spPr>
        <p:txBody>
          <a:bodyPr>
            <a:normAutofit/>
          </a:bodyPr>
          <a:lstStyle/>
          <a:p>
            <a:r>
              <a:rPr lang="fr-FR" sz="1600">
                <a:hlinkClick r:id="rId2"/>
              </a:rPr>
              <a:t>https://youtu.be/QG1ETizQhYc</a:t>
            </a:r>
            <a:endParaRPr lang="fr-FR" sz="1600"/>
          </a:p>
          <a:p>
            <a:endParaRPr lang="fr-FR" sz="1600"/>
          </a:p>
          <a:p>
            <a:endParaRPr lang="fr-FR" sz="1600"/>
          </a:p>
        </p:txBody>
      </p:sp>
      <p:cxnSp>
        <p:nvCxnSpPr>
          <p:cNvPr id="36" name="Straight Connector 14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Image 5">
            <a:extLst>
              <a:ext uri="{FF2B5EF4-FFF2-40B4-BE49-F238E27FC236}">
                <a16:creationId xmlns:a16="http://schemas.microsoft.com/office/drawing/2014/main" id="{DC350ACF-501E-B649-885E-CB8507633A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1815" y="1520495"/>
            <a:ext cx="3327058" cy="2376469"/>
          </a:xfrm>
          <a:prstGeom prst="rect">
            <a:avLst/>
          </a:prstGeom>
        </p:spPr>
      </p:pic>
      <p:pic>
        <p:nvPicPr>
          <p:cNvPr id="37" name="Picture 16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65356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554</Words>
  <Application>Microsoft Macintosh PowerPoint</Application>
  <PresentationFormat>Grand écran</PresentationFormat>
  <Paragraphs>73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freight-text-pro</vt:lpstr>
      <vt:lpstr>Gill Sans MT</vt:lpstr>
      <vt:lpstr>Wingdings</vt:lpstr>
      <vt:lpstr>Galerie</vt:lpstr>
      <vt:lpstr>Courtship and marriage  in elizabethan times</vt:lpstr>
      <vt:lpstr>Présentation PowerPoint</vt:lpstr>
      <vt:lpstr>Présentation PowerPoint</vt:lpstr>
      <vt:lpstr>Présentation PowerPoint</vt:lpstr>
      <vt:lpstr>Présentation PowerPoint</vt:lpstr>
      <vt:lpstr>https://youtu.be/8xN_89uynqw </vt:lpstr>
      <vt:lpstr>    Courtship and marriage in Elizabethan times  </vt:lpstr>
      <vt:lpstr>The tragedy of romeo and juliet read about the characters  page 34</vt:lpstr>
      <vt:lpstr>The city of verona in northern italy where the famous balcony is…</vt:lpstr>
      <vt:lpstr>https://youtu.be/jTGWNHa1wIQ  An overview of one of many films made…</vt:lpstr>
      <vt:lpstr>    </vt:lpstr>
      <vt:lpstr>Read part one of romeo and juliet pages 35-38</vt:lpstr>
      <vt:lpstr>Corrections </vt:lpstr>
      <vt:lpstr>Corrections page 34</vt:lpstr>
      <vt:lpstr>Corrections pages 40-41</vt:lpstr>
      <vt:lpstr>Part 2 </vt:lpstr>
      <vt:lpstr>Part two : read pages 45-48</vt:lpstr>
      <vt:lpstr>Answer the questions on pages 50 and 51 for next Friday</vt:lpstr>
      <vt:lpstr>This is excellent practice for next year…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Courtship and marriage  in elizabethan times</dc:title>
  <dc:creator>Darcy Mottier</dc:creator>
  <cp:lastModifiedBy>Darcy Mottier</cp:lastModifiedBy>
  <cp:revision>1</cp:revision>
  <dcterms:created xsi:type="dcterms:W3CDTF">2020-03-27T11:37:06Z</dcterms:created>
  <dcterms:modified xsi:type="dcterms:W3CDTF">2020-03-27T11:38:32Z</dcterms:modified>
</cp:coreProperties>
</file>